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2E6DE6-2572-4C3C-8FD8-74ACAEB8B104}" v="365" dt="2023-06-28T14:40:10.564"/>
    <p1510:client id="{15D22B82-564B-7D7E-DD43-61A15B7C9195}" v="2966" dt="2023-06-28T14:07:48.284"/>
    <p1510:client id="{1F2FFC6B-821F-471D-B3BC-2FD84A70EC4D}" v="68" dt="2023-06-28T13:39:25.930"/>
    <p1510:client id="{1FEE6F05-ADC1-E854-2C8F-D4895447311C}" v="1" dt="2023-02-27T16:41:59.693"/>
    <p1510:client id="{2407648A-2810-48C5-8FA6-FA922EBF980F}" v="88" dt="2021-12-15T23:25:30.305"/>
    <p1510:client id="{33DD5118-1B88-4F43-AC99-4CA17DFFE482}" v="550" dt="2023-06-28T17:58:40.012"/>
    <p1510:client id="{3CB0B18D-F356-73D3-1F37-F2F5FF9C6FBB}" v="14" dt="2023-10-17T19:17:50.116"/>
    <p1510:client id="{58DD1497-6D8D-4CC5-A9FF-B1711A059326}" v="291" dt="2022-05-04T00:11:05.701"/>
    <p1510:client id="{68747392-7FF7-4B51-99D7-257C1F82515C}" v="5" dt="2023-09-05T21:49:31.090"/>
    <p1510:client id="{7517854B-ABF3-4AB8-84F5-47CCE8D2D2F2}" v="10" dt="2023-09-04T18:13:31.612"/>
    <p1510:client id="{81F922BF-D675-24C4-EF5F-6CF66DF41518}" v="162" dt="2023-06-30T10:40:11.086"/>
    <p1510:client id="{8759ACDC-77AF-4CDB-BAC7-299DB5B7A8C2}" v="3" dt="2021-12-15T22:50:06.218"/>
    <p1510:client id="{99A00FD5-6617-4ADA-8378-DD52DF72A6AF}" v="1" dt="2023-10-30T21:36:26.396"/>
    <p1510:client id="{9FBB9694-B43F-CA86-09F7-FDCDDDAE3CB8}" v="1" dt="2023-10-20T14:47:26.940"/>
    <p1510:client id="{9FE88903-D881-4E1B-A765-F55AC22F9D1F}" v="101" dt="2023-11-12T12:33:03.195"/>
    <p1510:client id="{A5D49E9C-9D3B-4DA2-9CF1-7744CBB3B677}" v="1008" dt="2021-12-16T15:54:01.897"/>
    <p1510:client id="{B1E049AA-131C-8E31-E224-BD59A90769CC}" v="297" dt="2023-11-15T19:21:41.364"/>
    <p1510:client id="{C3CB7063-ABDF-46F1-B5BE-4761C90FDD61}" v="2327" dt="2021-12-15T17:35:20.773"/>
    <p1510:client id="{C6985A64-42A5-4571-879B-C1FDCA612F70}" v="20" dt="2023-06-28T13:24:04.081"/>
    <p1510:client id="{DC301EDB-96A4-09D7-04D0-360C48D0BD35}" v="20" dt="2023-11-20T14:32:44.819"/>
    <p1510:client id="{EBDE38E3-7BB2-42D3-ACE4-8464CF8A74AB}" v="92" dt="2023-06-28T14:05:54.806"/>
    <p1510:client id="{F6EC7E8F-CB24-FE49-B8AA-5AAC5EC164DF}" v="265" dt="2023-10-31T17:17:36.960"/>
    <p1510:client id="{F8691CAF-9018-49CE-A0DF-15573D944A16}" v="191" dt="2023-09-13T16:29:32.9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093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76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5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2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4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14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79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129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817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97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5837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749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154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180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36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498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AA7F742-8E4E-4699-8B1C-CDCE144F5FA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863A7BC-9DF2-47D8-A3DD-EC6E17A7E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253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80316-0510-4FE0-BADB-80C647417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533400"/>
            <a:ext cx="8280400" cy="3124201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The federation of st. Cuthbert’s and st. </a:t>
            </a:r>
            <a:r>
              <a:rPr lang="en-GB" sz="3600" err="1"/>
              <a:t>mary’s</a:t>
            </a:r>
            <a:br>
              <a:rPr lang="en-GB"/>
            </a:br>
            <a:r>
              <a:rPr lang="en-GB" sz="4000"/>
              <a:t>Curriculum Plans Year 3</a:t>
            </a:r>
            <a:br>
              <a:rPr lang="en-GB" sz="4000"/>
            </a:br>
            <a:br>
              <a:rPr lang="en-GB" sz="4000"/>
            </a:b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184309-0270-4DD9-BA4A-D1B0B4F21A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037418"/>
            <a:ext cx="4954250" cy="620183"/>
          </a:xfrm>
        </p:spPr>
        <p:txBody>
          <a:bodyPr/>
          <a:lstStyle/>
          <a:p>
            <a:r>
              <a:rPr lang="en-GB"/>
              <a:t>Academic Year 2023-24</a:t>
            </a:r>
          </a:p>
        </p:txBody>
      </p:sp>
      <p:pic>
        <p:nvPicPr>
          <p:cNvPr id="7" name="Picture 6" descr="Logo&#10;&#10;Description automatically generated with low confidence">
            <a:extLst>
              <a:ext uri="{FF2B5EF4-FFF2-40B4-BE49-F238E27FC236}">
                <a16:creationId xmlns:a16="http://schemas.microsoft.com/office/drawing/2014/main" id="{96E685B6-B1BB-4C91-B426-B94FEDDB9D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30"/>
          <a:stretch/>
        </p:blipFill>
        <p:spPr>
          <a:xfrm>
            <a:off x="6100762" y="5587999"/>
            <a:ext cx="2509838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06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A0D9C-9ECE-4E4F-B14C-F868E59D2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494" y="-19292"/>
            <a:ext cx="7886700" cy="315911"/>
          </a:xfrm>
        </p:spPr>
        <p:txBody>
          <a:bodyPr>
            <a:normAutofit/>
          </a:bodyPr>
          <a:lstStyle/>
          <a:p>
            <a:r>
              <a:rPr lang="en-GB" sz="1400" b="1"/>
              <a:t>Long Term Curriculum map								Year Group 3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277C8B4E-BD20-4ECF-8017-51CBB6C1FA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2443057"/>
              </p:ext>
            </p:extLst>
          </p:nvPr>
        </p:nvGraphicFramePr>
        <p:xfrm>
          <a:off x="16616" y="231305"/>
          <a:ext cx="9160452" cy="11728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3289">
                  <a:extLst>
                    <a:ext uri="{9D8B030D-6E8A-4147-A177-3AD203B41FA5}">
                      <a16:colId xmlns:a16="http://schemas.microsoft.com/office/drawing/2014/main" val="892488506"/>
                    </a:ext>
                  </a:extLst>
                </a:gridCol>
                <a:gridCol w="2982575">
                  <a:extLst>
                    <a:ext uri="{9D8B030D-6E8A-4147-A177-3AD203B41FA5}">
                      <a16:colId xmlns:a16="http://schemas.microsoft.com/office/drawing/2014/main" val="3382209374"/>
                    </a:ext>
                  </a:extLst>
                </a:gridCol>
                <a:gridCol w="3104588">
                  <a:extLst>
                    <a:ext uri="{9D8B030D-6E8A-4147-A177-3AD203B41FA5}">
                      <a16:colId xmlns:a16="http://schemas.microsoft.com/office/drawing/2014/main" val="2890091053"/>
                    </a:ext>
                  </a:extLst>
                </a:gridCol>
              </a:tblGrid>
              <a:tr h="11358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AUTUMN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Ancient Egypt</a:t>
                      </a:r>
                    </a:p>
                    <a:p>
                      <a:endParaRPr lang="en-GB" sz="900">
                        <a:latin typeface="Calibri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Core Texts: </a:t>
                      </a:r>
                    </a:p>
                    <a:p>
                      <a:pPr lvl="0" algn="r">
                        <a:buNone/>
                      </a:pPr>
                      <a:r>
                        <a:rPr lang="en-GB" sz="12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Global Theme</a:t>
                      </a:r>
                      <a:endParaRPr lang="en-GB" sz="12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Power and Governance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endParaRPr lang="en-GB" sz="11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Focus</a:t>
                      </a:r>
                      <a:endParaRPr lang="en-US" sz="12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Distribution of Power 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linked with democracy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Global Goals and RRS</a:t>
                      </a:r>
                      <a:endParaRPr lang="en-US" sz="12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Reduce Inequality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Industry, Innovation and Infrastructure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Peace and  Justice, Strong Institutions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Gender Equality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Article 4- My rights to be respected</a:t>
                      </a:r>
                      <a:endParaRPr lang="en-US" sz="12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endParaRPr lang="en-GB" sz="900" b="1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Project Outcome</a:t>
                      </a:r>
                      <a:endParaRPr lang="en-GB" sz="12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Guide to Ancient Egypt for Celebration of Learning afternoon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SPRING</a:t>
                      </a:r>
                    </a:p>
                    <a:p>
                      <a:pPr algn="ctr"/>
                      <a:r>
                        <a:rPr lang="en-GB" sz="1200">
                          <a:latin typeface="Calibri"/>
                          <a:cs typeface="Calibri"/>
                        </a:rPr>
                        <a:t>Settlers</a:t>
                      </a:r>
                      <a:endParaRPr lang="en-US"/>
                    </a:p>
                    <a:p>
                      <a:endParaRPr lang="en-GB" sz="900">
                        <a:latin typeface="Calibri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Core Texts: </a:t>
                      </a:r>
                      <a:endParaRPr lang="en-GB"/>
                    </a:p>
                    <a:p>
                      <a:pPr lvl="0" algn="r">
                        <a:buNone/>
                      </a:pPr>
                      <a:r>
                        <a:rPr lang="en-GB" sz="1200" u="sng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Global Theme</a:t>
                      </a:r>
                      <a:endParaRPr lang="en-GB">
                        <a:solidFill>
                          <a:schemeClr val="bg1"/>
                        </a:solidFill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Identity and Diversity and Sustainable Development</a:t>
                      </a:r>
                      <a:endParaRPr lang="en-GB" b="0"/>
                    </a:p>
                    <a:p>
                      <a:pPr algn="r"/>
                      <a:endParaRPr lang="en-GB" sz="1200" u="sng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algn="r"/>
                      <a:r>
                        <a:rPr lang="en-GB" sz="1200" u="sng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Focus</a:t>
                      </a:r>
                    </a:p>
                    <a:p>
                      <a:pPr algn="r"/>
                      <a:r>
                        <a:rPr lang="en-GB" sz="1200" b="0">
                          <a:latin typeface="Calibri"/>
                          <a:cs typeface="Calibri"/>
                        </a:rPr>
                        <a:t>Changes over time</a:t>
                      </a:r>
                      <a:endParaRPr lang="en-GB" sz="1200" b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r">
                        <a:buNone/>
                      </a:pPr>
                      <a:endParaRPr lang="en-GB" sz="1200">
                        <a:latin typeface="Calibri"/>
                        <a:cs typeface="Calibri"/>
                      </a:endParaRPr>
                    </a:p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Global Goals and RRS</a:t>
                      </a:r>
                    </a:p>
                    <a:p>
                      <a:pPr marL="0" marR="0" lvl="0" indent="0" algn="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>
                          <a:latin typeface="Calibri"/>
                          <a:cs typeface="Calibri"/>
                        </a:rPr>
                        <a:t>Zero hunger</a:t>
                      </a: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>
                          <a:latin typeface="Calibri"/>
                          <a:cs typeface="Calibri"/>
                        </a:rPr>
                        <a:t>Sustainable cities  and communities</a:t>
                      </a: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>
                          <a:latin typeface="Calibri"/>
                          <a:cs typeface="Calibri"/>
                        </a:rPr>
                        <a:t>Article 24-Children have the right to healthy food</a:t>
                      </a:r>
                    </a:p>
                    <a:p>
                      <a:pPr algn="r"/>
                      <a:endParaRPr lang="en-GB" sz="1200">
                        <a:latin typeface="Calibri"/>
                        <a:cs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u="sng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Project Outcome</a:t>
                      </a:r>
                      <a:endParaRPr lang="en-GB">
                        <a:solidFill>
                          <a:schemeClr val="bg1"/>
                        </a:solidFill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Gardening/Planting sustainable</a:t>
                      </a:r>
                      <a:endParaRPr lang="en-GB" sz="1200" b="0">
                        <a:latin typeface="Calibri"/>
                        <a:cs typeface="Calibri"/>
                      </a:endParaRPr>
                    </a:p>
                    <a:p>
                      <a:pPr lvl="0" algn="r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development campaign</a:t>
                      </a:r>
                      <a:endParaRPr lang="en-GB" sz="1200" b="0">
                        <a:latin typeface="Calibri"/>
                        <a:cs typeface="Calibri"/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SUMMER</a:t>
                      </a:r>
                      <a:r>
                        <a:rPr lang="en-GB" sz="1200">
                          <a:latin typeface="Calibri"/>
                          <a:cs typeface="Calibri"/>
                        </a:rPr>
                        <a:t> 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1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Where Land Meets the Sea</a:t>
                      </a:r>
                      <a:endParaRPr lang="en-US"/>
                    </a:p>
                    <a:p>
                      <a:endParaRPr lang="en-GB" sz="700">
                        <a:latin typeface="Calibri"/>
                        <a:cs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Core Texts: </a:t>
                      </a: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Global Theme</a:t>
                      </a:r>
                      <a:endParaRPr lang="en-GB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Human Rights and 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Peace and Conflict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Focus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Rights of a child across the world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Global Goals and RRS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Quality of Education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Clean water and sanitation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Article 28-Every child has the right to education</a:t>
                      </a:r>
                      <a:endParaRPr lang="en-US" sz="1100" b="0" i="0" u="none" strike="noStrike" noProof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1" i="0" u="sng" strike="noStrike" noProof="0">
                          <a:solidFill>
                            <a:schemeClr val="bg1"/>
                          </a:solidFill>
                          <a:latin typeface="Calibri"/>
                        </a:rPr>
                        <a:t>Project Outcome</a:t>
                      </a:r>
                      <a:endParaRPr lang="en-GB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r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FFFFFF"/>
                          </a:solidFill>
                          <a:latin typeface="Calibri"/>
                        </a:rPr>
                        <a:t>Parent Workshop Showcase/Letters to local care homes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540716"/>
                  </a:ext>
                </a:extLst>
              </a:tr>
              <a:tr h="29124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latin typeface="Calibri"/>
                          <a:cs typeface="Calibri"/>
                        </a:rPr>
                        <a:t>Events, Celebrations and Cultural Capital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5325881"/>
                  </a:ext>
                </a:extLst>
              </a:tr>
              <a:tr h="51118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All Saints Day, Anti-Bullying Week, Black History Month, Bonfire Night, Diwali, St Andrews day, Remembrance day, Advent, Christmas, Lantern Parade,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Manchester Museum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Growth Mindset, Easter, Ash Wednesday, Palm Sunday, Lent, St George's Day, Mother's Day, </a:t>
                      </a:r>
                      <a:r>
                        <a:rPr lang="en-GB" sz="1200">
                          <a:latin typeface="Calibri"/>
                          <a:cs typeface="Calibri"/>
                        </a:rPr>
                        <a:t>Fair Trade Week, St Patrick's Day, Local Walk, Forest School, Stone Age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Pentecost, Father's Day, Holy Communion,  -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Quarry Bank Mill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2070380"/>
                  </a:ext>
                </a:extLst>
              </a:tr>
              <a:tr h="262121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History – Ancient Egypt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History - </a:t>
                      </a:r>
                      <a:r>
                        <a:rPr lang="en-GB" sz="1200" b="0" i="0" u="none" strike="noStrike" noProof="0">
                          <a:latin typeface="Calibri"/>
                        </a:rPr>
                        <a:t>Settlers and Stone Age to Iron Age</a:t>
                      </a:r>
                      <a:endParaRPr lang="en-GB" sz="1200" b="0" i="0" u="none" strike="noStrike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History- 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 Local History study child apprentice and Quarry Bank Mill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0277117"/>
                  </a:ext>
                </a:extLst>
              </a:tr>
              <a:tr h="272549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Geography – Rivers (importance and key aspects)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Geography -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Mountains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Geography – Local area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563805"/>
                  </a:ext>
                </a:extLst>
              </a:tr>
              <a:tr h="282148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Art / DT - Lanterns,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Hieroglyphics Sketching,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Art / DT- Cave Paintings/Digital Animation and Collage linked with Plants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Pop-Up Books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Art / DT- 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  Monet River Painting </a:t>
                      </a:r>
                      <a:r>
                        <a:rPr lang="en-GB" sz="1200">
                          <a:latin typeface="Calibri"/>
                          <a:cs typeface="Calibri"/>
                        </a:rPr>
                        <a:t>and Food/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2238307"/>
                  </a:ext>
                </a:extLst>
              </a:tr>
              <a:tr h="278878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Science – 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Forces and Magnets, Rocks and Soil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Science –  Light, Plant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Science – Animals including Humans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451064"/>
                  </a:ext>
                </a:extLst>
              </a:tr>
              <a:tr h="262121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RE – Homes, Promises, Visitors</a:t>
                      </a:r>
                      <a:br>
                        <a:rPr lang="en-GB" sz="1200">
                          <a:latin typeface="Calibri"/>
                          <a:cs typeface="Calibri"/>
                        </a:rPr>
                      </a:br>
                      <a:r>
                        <a:rPr lang="en-GB" sz="1200">
                          <a:latin typeface="Calibri"/>
                          <a:cs typeface="Calibri"/>
                        </a:rPr>
                        <a:t>(Caritas- Dignity of a human person, Family &amp; Community) 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RE – Journeys, listening and sharing, giving all (Caritas-Solidarity &amp; Common Good, Rights &amp; Responsibilities)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RE – Energy, Choices, Special People 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(Caritas- Options for the poor and vulnerable, The dignity of work, Stewardship)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244017"/>
                  </a:ext>
                </a:extLst>
              </a:tr>
              <a:tr h="260163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RSE / PSHE – Created and Loved by God 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RSE / PSHE – Created to Love Others</a:t>
                      </a:r>
                      <a:endParaRPr lang="en-GB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RSE / PSHE – Created to Live in 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031248"/>
                  </a:ext>
                </a:extLst>
              </a:tr>
              <a:tr h="290103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PE – Dance, Gymnastics, Swimming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PE – Games, Swimming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PE – Outdoor Adventurous Activities, Swimming. Athletics, Swimming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199927"/>
                  </a:ext>
                </a:extLst>
              </a:tr>
              <a:tr h="242877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Music – British composer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Music – Irish composer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Music – European Composer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469781"/>
                  </a:ext>
                </a:extLst>
              </a:tr>
              <a:tr h="310896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Computing –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ICT: Desktop Publishing – Magazine c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Computing – systems and networks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Computing- 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ICT: Stop Frame Animation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over</a:t>
                      </a: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Programming: events and 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Computing – 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ICT:  Branching databases</a:t>
                      </a: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Digital Literacy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2376516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MFL - Spanish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MFL - Spanish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MFL - Spanish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028840"/>
                  </a:ext>
                </a:extLst>
              </a:tr>
              <a:tr h="136071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English- </a:t>
                      </a:r>
                      <a:br>
                        <a:rPr lang="en-GB" sz="1200">
                          <a:latin typeface="Calibri"/>
                          <a:cs typeface="Calibri"/>
                        </a:rPr>
                      </a:br>
                      <a:r>
                        <a:rPr lang="en-GB" sz="1200">
                          <a:latin typeface="Calibri"/>
                          <a:cs typeface="Calibri"/>
                        </a:rPr>
                        <a:t>Story retell – fairy tales. 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Biography – Nelson Mandela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Diary entry and non-chron report– Howard Carter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Winter poems - 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RE focused write – Christmas story from the point of view of Joseph?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English 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Recount – walk to swimming 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Calibri"/>
                        </a:rPr>
                        <a:t>Narrative &amp; description - Stone Age Boy / The Frist Drawing </a:t>
                      </a: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Non-chronological report – 7 summits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Diary entry – mountain climber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Poetry – shape poem? Stone-Age poetry?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RE focused write - Easter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English – </a:t>
                      </a:r>
                      <a:endParaRPr lang="en-GB" sz="1200" b="0" i="0" u="none" strike="noStrike" noProof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Malala Yousafzai &amp; Rights of a child - child apprentice Styal Mill</a:t>
                      </a:r>
                      <a:endParaRPr lang="en-US" sz="12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Instructions</a:t>
                      </a:r>
                      <a:endParaRPr lang="en-GB"/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Calibri"/>
                          <a:cs typeface="Calibri"/>
                        </a:rPr>
                        <a:t>Non chronological report – gender equality 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517585"/>
                  </a:ext>
                </a:extLst>
              </a:tr>
              <a:tr h="271378"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Maths- Place Value, Addition and Subtraction, Multiplication and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Maths-Multiplication and Division, Statistics, Money, Length and Perimeter, Fractions,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Calibri"/>
                          <a:cs typeface="Calibri"/>
                        </a:rPr>
                        <a:t>Maths- Fractions, Time, Properties and Shape, Mass and Capacity,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610900"/>
                  </a:ext>
                </a:extLst>
              </a:tr>
            </a:tbl>
          </a:graphicData>
        </a:graphic>
      </p:graphicFrame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24A07E32-4D97-4235-879E-666932B7E1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67" y="1134173"/>
            <a:ext cx="772560" cy="914975"/>
          </a:xfrm>
          <a:prstGeom prst="rect">
            <a:avLst/>
          </a:prstGeom>
        </p:spPr>
      </p:pic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3348F73-880D-433A-A6F7-8643B8F2D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275" y="1127639"/>
            <a:ext cx="802257" cy="813021"/>
          </a:xfrm>
          <a:prstGeom prst="rect">
            <a:avLst/>
          </a:prstGeom>
        </p:spPr>
      </p:pic>
      <p:pic>
        <p:nvPicPr>
          <p:cNvPr id="5" name="Picture 6" descr="Text&#10;&#10;Description automatically generated">
            <a:extLst>
              <a:ext uri="{FF2B5EF4-FFF2-40B4-BE49-F238E27FC236}">
                <a16:creationId xmlns:a16="http://schemas.microsoft.com/office/drawing/2014/main" id="{79A2285E-A174-466A-BD58-D47CA9BFA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3653" y="1057629"/>
            <a:ext cx="603999" cy="818457"/>
          </a:xfrm>
          <a:prstGeom prst="rect">
            <a:avLst/>
          </a:prstGeom>
        </p:spPr>
      </p:pic>
      <p:pic>
        <p:nvPicPr>
          <p:cNvPr id="7" name="Picture 7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89B50508-1498-42B4-B8BB-25DCAC4892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6057" y="1273289"/>
            <a:ext cx="604059" cy="80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252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C7C44-4494-4D26-BDA9-909910A31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E907D-76D6-4474-BA2E-9C2745E1D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AA6D67-8B54-4CA4-835F-65DAEDC18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26124"/>
            <a:ext cx="9144000" cy="523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24411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8d00e8-5bcd-4e1c-b570-1d8863e531f8" xsi:nil="true"/>
    <lcf76f155ced4ddcb4097134ff3c332f xmlns="11381174-20ea-4791-8176-66be127c2bb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205A5D6AABC6409CE4D1D7369CBDF1" ma:contentTypeVersion="17" ma:contentTypeDescription="Create a new document." ma:contentTypeScope="" ma:versionID="c077ea2b2336110e80b5d522d7676307">
  <xsd:schema xmlns:xsd="http://www.w3.org/2001/XMLSchema" xmlns:xs="http://www.w3.org/2001/XMLSchema" xmlns:p="http://schemas.microsoft.com/office/2006/metadata/properties" xmlns:ns2="11381174-20ea-4791-8176-66be127c2bba" xmlns:ns3="828d00e8-5bcd-4e1c-b570-1d8863e531f8" targetNamespace="http://schemas.microsoft.com/office/2006/metadata/properties" ma:root="true" ma:fieldsID="f0eaed0d846b3a3654df819543e7880f" ns2:_="" ns3:_="">
    <xsd:import namespace="11381174-20ea-4791-8176-66be127c2bba"/>
    <xsd:import namespace="828d00e8-5bcd-4e1c-b570-1d8863e531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381174-20ea-4791-8176-66be127c2b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6f3425e-b932-440a-869b-f20e7d9122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8d00e8-5bcd-4e1c-b570-1d8863e531f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b1112e8-3d8b-4b78-8cd8-0f44a09559eb}" ma:internalName="TaxCatchAll" ma:showField="CatchAllData" ma:web="828d00e8-5bcd-4e1c-b570-1d8863e531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A5DA72-9EEA-4D87-960B-0AE807798D18}">
  <ds:schemaRefs>
    <ds:schemaRef ds:uri="11381174-20ea-4791-8176-66be127c2bba"/>
    <ds:schemaRef ds:uri="828d00e8-5bcd-4e1c-b570-1d8863e531f8"/>
    <ds:schemaRef ds:uri="dd08f4e6-5f41-4430-b38c-9603b448fecb"/>
    <ds:schemaRef ds:uri="e6e39302-a0e4-44b9-b55c-75e5f56ef9e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1411ABE-0D64-4E3C-8C87-391B57BC78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806939-05C1-4EA2-821D-DCE4929170C1}">
  <ds:schemaRefs>
    <ds:schemaRef ds:uri="11381174-20ea-4791-8176-66be127c2bba"/>
    <ds:schemaRef ds:uri="828d00e8-5bcd-4e1c-b570-1d8863e531f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670</Words>
  <Application>Microsoft Office PowerPoint</Application>
  <PresentationFormat>On-screen Show (4:3)</PresentationFormat>
  <Paragraphs>118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Century Gothic</vt:lpstr>
      <vt:lpstr>Wingdings 3</vt:lpstr>
      <vt:lpstr>Slice</vt:lpstr>
      <vt:lpstr>The federation of st. Cuthbert’s and st. mary’s Curriculum Plans Year 3  </vt:lpstr>
      <vt:lpstr>Long Term Curriculum map        Year Group 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Wilson</dc:creator>
  <cp:lastModifiedBy>Ellen Claffey</cp:lastModifiedBy>
  <cp:revision>4</cp:revision>
  <dcterms:created xsi:type="dcterms:W3CDTF">2021-06-16T22:37:07Z</dcterms:created>
  <dcterms:modified xsi:type="dcterms:W3CDTF">2023-11-20T14:39:21Z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0x010100DB205A5D6AABC6409CE4D1D7369CBDF1</vt:lpwstr>
  </property>
  <property fmtid="{D5CDD505-2E9C-101B-9397-08002B2CF9AE}" pid="3" name="MediaServiceImageTags">
    <vt:lpwstr/>
  </property>
</Properties>
</file>